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10" r:id="rId1"/>
  </p:sldMasterIdLst>
  <p:notesMasterIdLst>
    <p:notesMasterId r:id="rId13"/>
  </p:notesMasterIdLst>
  <p:handoutMasterIdLst>
    <p:handoutMasterId r:id="rId14"/>
  </p:handoutMasterIdLst>
  <p:sldIdLst>
    <p:sldId id="2147470837" r:id="rId2"/>
    <p:sldId id="2147470845" r:id="rId3"/>
    <p:sldId id="2147470846" r:id="rId4"/>
    <p:sldId id="2147470847" r:id="rId5"/>
    <p:sldId id="2147470848" r:id="rId6"/>
    <p:sldId id="2147470849" r:id="rId7"/>
    <p:sldId id="2147470850" r:id="rId8"/>
    <p:sldId id="2147470851" r:id="rId9"/>
    <p:sldId id="2147470853" r:id="rId10"/>
    <p:sldId id="2147470852" r:id="rId11"/>
    <p:sldId id="2147470816" r:id="rId12"/>
  </p:sldIdLst>
  <p:sldSz cx="12192000" cy="6858000"/>
  <p:notesSz cx="6858000" cy="9144000"/>
  <p:embeddedFontLst>
    <p:embeddedFont>
      <p:font typeface="CiscoSansTT" panose="020B0503020201020303" pitchFamily="34" charset="0"/>
      <p:regular r:id="rId15"/>
      <p:italic r:id="rId16"/>
    </p:embeddedFont>
    <p:embeddedFont>
      <p:font typeface="CiscoSansTT ExtraLight" panose="020B0303020201020303" pitchFamily="34" charset="0"/>
      <p:regular r:id="rId17"/>
      <p:italic r:id="rId18"/>
    </p:embeddedFont>
    <p:embeddedFont>
      <p:font typeface="CiscoSansTT Light" panose="020B0503020201020303" pitchFamily="34" charset="0"/>
      <p:regular r:id="rId19"/>
      <p:italic r:id="rId20"/>
    </p:embeddedFont>
  </p:embeddedFontLst>
  <p:custDataLst>
    <p:tags r:id="rId21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836DED-E1F4-1941-BCDE-E38455EFF521}">
          <p14:sldIdLst>
            <p14:sldId id="2147470837"/>
            <p14:sldId id="2147470845"/>
            <p14:sldId id="2147470846"/>
            <p14:sldId id="2147470847"/>
            <p14:sldId id="2147470848"/>
            <p14:sldId id="2147470849"/>
            <p14:sldId id="2147470850"/>
            <p14:sldId id="2147470851"/>
            <p14:sldId id="2147470853"/>
            <p14:sldId id="2147470852"/>
            <p14:sldId id="21474708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AC4F5C-28A8-C9E5-F3F8-523D24D0BDD9}" name="Oliver Tuszik (otuszik)" initials="O(" userId="S::otuszik@cisco.com::018275a1-b5b8-4c0f-ba53-7c06c8d13f3f" providerId="AD"/>
  <p188:author id="{0F194BDD-08D0-FD5F-9913-C7F31734E285}" name="Sandeep Kumar (skumark5)" initials="" userId="S::skumark5@cisco.com::b1ef1d02-eba8-42ce-9889-86e4d1a1e94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2F5F4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8" autoAdjust="0"/>
    <p:restoredTop sz="96327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568" y="176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44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7/25/25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7/25/25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82A43A23-8646-258E-ECA2-A31EA16911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99D7-8C2E-E0A1-9168-7F8CE7E2524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545E621-D522-0146-0951-FE211BB60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3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DADE91-FCF7-7B82-8D3F-A250A0B1E2B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A5DB80E-9C98-F616-5F72-5072E15AC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8F40ED1A-D153-0C1E-7B1A-E9718720C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DE6BCC-2B83-202B-73E6-21ED07A30DE4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387E5F5C-E877-875B-EE4A-21C02C597D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C9F603-9D06-DDC7-AE87-C7A33DA38168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538992-497D-B7C6-19AF-C9995F7BAA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DBFBA3-6DC0-FA8C-BAF4-E49246559E42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E36CF2-1D25-E39C-80A3-62C05EC388E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C31D1999-9D3D-8C03-4994-1C1B6D8F2C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709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85DC4A54-66A2-BB2F-4C56-5CEED9850F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9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12990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56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4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0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AA0AB-2CA1-1CCB-CA09-C94DA644B1B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4C9BDB-3349-C6B3-8D3B-B57708E94D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222DD-4C24-C847-EA0D-2941A082CCE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D11217-A778-2AA5-FE5B-D1B6C3C94E3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ACDC3B-D220-4AA3-7E0B-92ABCACF2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242B4-CE08-4FA9-85B4-6CBF80D8306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CD40A5-ED65-3471-F800-7E762DD1B3D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80ABB9C-999B-B1D7-6AF0-A286ADE9C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4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68FA866-F0B6-1DD9-2E86-9C546AE6414F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653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F56E27AC-D111-704D-5E1A-53E7379C7D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47EEC-E1B0-5FC1-34AD-4B24D551C65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991FEA6-451D-6459-F45B-8E99A238FA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5E130-00DD-F7D7-E5C6-889504E03FD3}"/>
              </a:ext>
            </a:extLst>
          </p:cNvPr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94664-C957-4BBB-A41B-B2CD58DAA7D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947B3-AC91-3406-4B77-7A8A932EC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17DC7-599B-75DF-4EB7-D4D8C15FD2AD}"/>
              </a:ext>
            </a:extLst>
          </p:cNvPr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A525A-DDAD-0D28-46F8-81FB7449E45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D0338-57E5-5C98-F218-79A60F7763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87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42339-391E-2F34-6387-602A66EB250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AE86141-4A76-44C2-AAB1-16D41ED533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61E610-43B5-2244-27E6-85560A43697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9D3AC-61CC-0E1D-C271-94B1EC1E0B0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354AF2-DCAA-3B93-1F0F-383A83C317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CBE04-955D-0C38-5E90-9ABFDDCC694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1D3F57B-BF3D-C477-EDB8-E47AA9C4A1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C7F512-BDC8-7DB6-8B19-4BEFF91497E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5C7B7BF-47DF-EEE1-8FB4-D174139EA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8266C-021D-5B8E-EE31-D6930B956A15}"/>
              </a:ext>
            </a:extLst>
          </p:cNvPr>
          <p:cNvSpPr/>
          <p:nvPr userDrawn="1"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2BE36-FF31-E063-B7BD-3299C5AF775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76F30A5C-9361-3DF4-F084-6B864B2DB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k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74F2A-169F-3E47-B971-7EBFD2DA2B5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F1D003-1B98-193A-C362-682419272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BACFAE-2DD1-2E88-D22C-550B657D60A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5D72EC-0094-A4F5-BE6A-61AC7B807DF3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1561ABB2-9DE9-5C9C-4BFD-DCE9C1903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88B7D-96E1-6003-B165-F388FBC689B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7208-3295-CCED-C224-62AB15B43A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F3212E-06FD-3426-49A9-CE2A3694037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5141BA26-C240-B0D1-E87A-041A51E73D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6AFB10-5DF9-A6D1-5139-AEEDB5A12F6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684B89-A216-D011-F602-94E490AC6F0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A11D808B-BEB2-8EBB-822B-C0206CA3C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5760" userDrawn="1">
          <p15:clr>
            <a:srgbClr val="FBAE40"/>
          </p15:clr>
        </p15:guide>
        <p15:guide id="4" pos="192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0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275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574571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6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65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665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65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665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C419D89-BC76-423C-D7D2-6DF081CAA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3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845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8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6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icon to add table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8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94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AD4C30C-3792-04B2-C651-97FE7F2909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AB260E7-2183-4BAA-54AE-2F2398EA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78A700-373F-0C40-2997-26018D374B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C656289-EB47-DA58-8151-6300F0FF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0" y="3067050"/>
            <a:ext cx="1384300" cy="7239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ED735AC-DE50-923E-E4F6-5C5746F6BD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2F866AF-8B33-230B-C0BC-92BE8C2C67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07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65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665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65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665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32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9A37B0F-ED29-A06B-85E8-0B5E1C42E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69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C7E978A0-6951-10DF-09B5-22B76D85A5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3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Sk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AA0AB-2CA1-1CCB-CA09-C94DA644B1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4C9BDB-3349-C6B3-8D3B-B57708E94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Sky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47EEC-E1B0-5FC1-34AD-4B24D551C65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991FEA6-451D-6459-F45B-8E99A238FA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1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Sk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42339-391E-2F34-6387-602A66EB250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AE86141-4A76-44C2-AAB1-16D41ED53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CBE04-955D-0C38-5E90-9ABFDDCC694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1D3F57B-BF3D-C477-EDB8-E47AA9C4A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Sk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74F2A-169F-3E47-B971-7EBFD2DA2B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F1D003-1B98-193A-C362-682419272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88B7D-96E1-6003-B165-F388FBC689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7208-3295-CCED-C224-62AB15B43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574571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/>
        </p:nvPicPr>
        <p:blipFill>
          <a:blip r:embed="rId9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7EC1B-01C4-29B8-0E8E-2958DB6ACBA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17225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808080"/>
                </a:solidFill>
                <a:latin typeface="+mn-lt"/>
                <a:cs typeface="Calibri" panose="020F0502020204030204" pitchFamily="34" charset="0"/>
              </a:rPr>
              <a:t>Cisco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D0F8BA-38C6-325A-F734-E3D9B49EB7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3417CB-256D-4BEC-F072-757C1DA07F9E}"/>
              </a:ext>
            </a:extLst>
          </p:cNvPr>
          <p:cNvPicPr>
            <a:picLocks noChangeAspect="1"/>
          </p:cNvPicPr>
          <p:nvPr userDrawn="1"/>
        </p:nvPicPr>
        <p:blipFill>
          <a:blip r:embed="rId9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77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  <p:sldLayoutId id="2147484245" r:id="rId35"/>
    <p:sldLayoutId id="2147484246" r:id="rId36"/>
    <p:sldLayoutId id="2147484247" r:id="rId37"/>
    <p:sldLayoutId id="2147484248" r:id="rId38"/>
    <p:sldLayoutId id="2147484249" r:id="rId39"/>
    <p:sldLayoutId id="2147484250" r:id="rId40"/>
    <p:sldLayoutId id="2147484251" r:id="rId41"/>
    <p:sldLayoutId id="2147484252" r:id="rId42"/>
    <p:sldLayoutId id="2147484253" r:id="rId43"/>
    <p:sldLayoutId id="2147484254" r:id="rId44"/>
    <p:sldLayoutId id="2147484255" r:id="rId45"/>
    <p:sldLayoutId id="2147484256" r:id="rId46"/>
    <p:sldLayoutId id="2147484257" r:id="rId47"/>
    <p:sldLayoutId id="2147484258" r:id="rId48"/>
    <p:sldLayoutId id="2147484042" r:id="rId49"/>
    <p:sldLayoutId id="2147484147" r:id="rId50"/>
    <p:sldLayoutId id="2147484204" r:id="rId51"/>
    <p:sldLayoutId id="2147484149" r:id="rId52"/>
    <p:sldLayoutId id="2147484150" r:id="rId53"/>
    <p:sldLayoutId id="2147484205" r:id="rId54"/>
    <p:sldLayoutId id="2147484152" r:id="rId55"/>
    <p:sldLayoutId id="2147484199" r:id="rId56"/>
    <p:sldLayoutId id="2147484200" r:id="rId57"/>
    <p:sldLayoutId id="2147484207" r:id="rId58"/>
    <p:sldLayoutId id="2147484202" r:id="rId59"/>
    <p:sldLayoutId id="2147484203" r:id="rId60"/>
    <p:sldLayoutId id="2147484208" r:id="rId61"/>
    <p:sldLayoutId id="2147484019" r:id="rId62"/>
    <p:sldLayoutId id="2147484076" r:id="rId63"/>
    <p:sldLayoutId id="2147484209" r:id="rId64"/>
    <p:sldLayoutId id="2147484157" r:id="rId65"/>
    <p:sldLayoutId id="2147484092" r:id="rId66"/>
    <p:sldLayoutId id="2147483976" r:id="rId67"/>
    <p:sldLayoutId id="2147484062" r:id="rId68"/>
    <p:sldLayoutId id="2147484026" r:id="rId69"/>
    <p:sldLayoutId id="2147484100" r:id="rId70"/>
    <p:sldLayoutId id="2147484047" r:id="rId71"/>
    <p:sldLayoutId id="2147484140" r:id="rId72"/>
    <p:sldLayoutId id="2147484114" r:id="rId73"/>
    <p:sldLayoutId id="2147484137" r:id="rId74"/>
    <p:sldLayoutId id="2147484124" r:id="rId75"/>
    <p:sldLayoutId id="2147484125" r:id="rId76"/>
    <p:sldLayoutId id="2147484112" r:id="rId77"/>
    <p:sldLayoutId id="2147484122" r:id="rId78"/>
    <p:sldLayoutId id="2147484117" r:id="rId79"/>
    <p:sldLayoutId id="2147484143" r:id="rId80"/>
    <p:sldLayoutId id="2147484144" r:id="rId81"/>
    <p:sldLayoutId id="2147484145" r:id="rId82"/>
    <p:sldLayoutId id="2147484113" r:id="rId83"/>
    <p:sldLayoutId id="2147484121" r:id="rId84"/>
    <p:sldLayoutId id="2147484118" r:id="rId85"/>
    <p:sldLayoutId id="2147483967" r:id="rId86"/>
    <p:sldLayoutId id="2147484033" r:id="rId87"/>
    <p:sldLayoutId id="2147483979" r:id="rId88"/>
    <p:sldLayoutId id="2147483981" r:id="rId89"/>
    <p:sldLayoutId id="2147484077" r:id="rId90"/>
    <p:sldLayoutId id="2147483971" r:id="rId91"/>
    <p:sldLayoutId id="2147483985" r:id="rId92"/>
    <p:sldLayoutId id="2147483986" r:id="rId93"/>
    <p:sldLayoutId id="2147484032" r:id="rId94"/>
    <p:sldLayoutId id="2147484075" r:id="rId95"/>
    <p:sldLayoutId id="2147484206" r:id="rId9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pos="384" userDrawn="1">
          <p15:clr>
            <a:srgbClr val="F26B43"/>
          </p15:clr>
        </p15:guide>
        <p15:guide id="15" pos="7296" userDrawn="1">
          <p15:clr>
            <a:srgbClr val="F26B43"/>
          </p15:clr>
        </p15:guide>
        <p15:guide id="16" pos="3835" userDrawn="1">
          <p15:clr>
            <a:srgbClr val="F26B43"/>
          </p15:clr>
        </p15:guide>
        <p15:guide id="17" orient="horz" pos="3864" userDrawn="1">
          <p15:clr>
            <a:srgbClr val="F26B43"/>
          </p15:clr>
        </p15:guide>
        <p15:guide id="18" orient="horz" pos="240" userDrawn="1">
          <p15:clr>
            <a:srgbClr val="F26B43"/>
          </p15:clr>
        </p15:guide>
        <p15:guide id="19" orient="horz" pos="2160" userDrawn="1">
          <p15:clr>
            <a:srgbClr val="F26B43"/>
          </p15:clr>
        </p15:guide>
        <p15:guide id="20" orient="horz" pos="672" userDrawn="1">
          <p15:clr>
            <a:srgbClr val="F26B43"/>
          </p15:clr>
        </p15:guide>
        <p15:guide id="21" orient="horz" pos="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501FFC-00F0-CA4A-3FE3-E43BD79B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74"/>
          <a:stretch>
            <a:fillRect/>
          </a:stretch>
        </p:blipFill>
        <p:spPr>
          <a:xfrm>
            <a:off x="5590299" y="584200"/>
            <a:ext cx="5969575" cy="574571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5A48AF-6936-DC1D-F644-640A5C0513DE}"/>
              </a:ext>
            </a:extLst>
          </p:cNvPr>
          <p:cNvSpPr txBox="1">
            <a:spLocks/>
          </p:cNvSpPr>
          <p:nvPr/>
        </p:nvSpPr>
        <p:spPr>
          <a:xfrm>
            <a:off x="609602" y="2389491"/>
            <a:ext cx="4594524" cy="1668780"/>
          </a:xfrm>
          <a:prstGeom prst="rect">
            <a:avLst/>
          </a:prstGeom>
          <a:noFill/>
        </p:spPr>
        <p:txBody>
          <a:bodyPr vert="horz" lIns="45720" tIns="45720" rIns="45720" bIns="45720" rtlCol="0" anchor="ctr" anchorCtr="0">
            <a:normAutofit fontScale="97500" lnSpcReduction="10000"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400" b="0" i="0" u="none" kern="120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ExtraLight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100" b="1"/>
              <a:t>Full stack Observability with OpenSource Tools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937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12CD6-6C79-773E-73D1-8DF18FFD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3F2F88-4C19-D05A-82B8-7C0B26B6A982}"/>
              </a:ext>
            </a:extLst>
          </p:cNvPr>
          <p:cNvSpPr txBox="1"/>
          <p:nvPr/>
        </p:nvSpPr>
        <p:spPr>
          <a:xfrm>
            <a:off x="4324944" y="2659559"/>
            <a:ext cx="35421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400" dirty="0">
                <a:solidFill>
                  <a:srgbClr val="3E4349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Questions </a:t>
            </a:r>
          </a:p>
          <a:p>
            <a:pPr algn="l"/>
            <a:r>
              <a:rPr lang="en-IN" sz="4400" dirty="0">
                <a:solidFill>
                  <a:srgbClr val="3E4349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&amp; Inputs</a:t>
            </a:r>
            <a:endParaRPr lang="en-IN" sz="4400" b="0" i="0" dirty="0">
              <a:solidFill>
                <a:srgbClr val="3E4349"/>
              </a:solidFill>
              <a:effectLst/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6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D4E6-0081-AE93-46E4-E42E2D525A83}"/>
              </a:ext>
            </a:extLst>
          </p:cNvPr>
          <p:cNvSpPr txBox="1">
            <a:spLocks/>
          </p:cNvSpPr>
          <p:nvPr/>
        </p:nvSpPr>
        <p:spPr>
          <a:xfrm>
            <a:off x="5195232" y="4010663"/>
            <a:ext cx="1801536" cy="36702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26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5193-E7F1-F727-CF57-15406EF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96572-C2C3-FD42-196F-36FB2B97A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6547" y="2771081"/>
            <a:ext cx="2748703" cy="787344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E2C9B4-B33D-FF40-B1A8-26FF7CAE8379}"/>
              </a:ext>
            </a:extLst>
          </p:cNvPr>
          <p:cNvSpPr/>
          <p:nvPr/>
        </p:nvSpPr>
        <p:spPr>
          <a:xfrm>
            <a:off x="6074225" y="1068775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Project Overview &amp; Goals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BF87C4-C520-C3B7-6DCD-C94A33046EAD}"/>
              </a:ext>
            </a:extLst>
          </p:cNvPr>
          <p:cNvSpPr/>
          <p:nvPr/>
        </p:nvSpPr>
        <p:spPr>
          <a:xfrm>
            <a:off x="6096000" y="1791185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Architecture Diagram &amp; Integrated Tools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41CC5D-7600-E786-5352-DD2E9029CFC7}"/>
              </a:ext>
            </a:extLst>
          </p:cNvPr>
          <p:cNvSpPr/>
          <p:nvPr/>
        </p:nvSpPr>
        <p:spPr>
          <a:xfrm>
            <a:off x="6096000" y="2523484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One-Click Deployment- GitHub &amp; Helm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0D2294-DE0A-52F0-82BD-0FB2E0C771C6}"/>
              </a:ext>
            </a:extLst>
          </p:cNvPr>
          <p:cNvSpPr/>
          <p:nvPr/>
        </p:nvSpPr>
        <p:spPr>
          <a:xfrm>
            <a:off x="6096000" y="3255783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Key Benefits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1C00B1-F4D3-5710-E21D-3737811B218C}"/>
              </a:ext>
            </a:extLst>
          </p:cNvPr>
          <p:cNvSpPr/>
          <p:nvPr/>
        </p:nvSpPr>
        <p:spPr>
          <a:xfrm>
            <a:off x="6096000" y="3980176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Helm Structure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E597E24-B4B7-CE20-DC56-CEA521009C8D}"/>
              </a:ext>
            </a:extLst>
          </p:cNvPr>
          <p:cNvSpPr/>
          <p:nvPr/>
        </p:nvSpPr>
        <p:spPr>
          <a:xfrm>
            <a:off x="6096000" y="4704569"/>
            <a:ext cx="3871356" cy="641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Roadmap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26740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B05DF-52C8-99C5-5580-B045D0D1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13BC2B-91CC-7497-6D9F-4CC7D1596549}"/>
              </a:ext>
            </a:extLst>
          </p:cNvPr>
          <p:cNvSpPr txBox="1">
            <a:spLocks/>
          </p:cNvSpPr>
          <p:nvPr/>
        </p:nvSpPr>
        <p:spPr>
          <a:xfrm>
            <a:off x="1654618" y="274498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Project Overview &amp;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6D58-045A-07A7-92A0-060A5E7CA05D}"/>
              </a:ext>
            </a:extLst>
          </p:cNvPr>
          <p:cNvSpPr txBox="1"/>
          <p:nvPr/>
        </p:nvSpPr>
        <p:spPr>
          <a:xfrm>
            <a:off x="390980" y="1002832"/>
            <a:ext cx="108938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600" b="0" i="0" dirty="0">
                <a:solidFill>
                  <a:srgbClr val="616161"/>
                </a:solidFill>
                <a:effectLst/>
                <a:latin typeface="+mj-lt"/>
              </a:rPr>
              <a:t>Our primary objective with this initiative is to develop an integrated, enterprise-grade observability platform. By consolidating industry-leading open-source technologies, we are creating a solution that simplifies monitoring and provides immediate, actionable insights across our entire technology landscape, from infrastructure to application performance.</a:t>
            </a:r>
            <a:endParaRPr lang="en-US" sz="16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61B36-2455-0BB8-30A6-B981C296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027" y="2059048"/>
            <a:ext cx="4449945" cy="46789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72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52ECB-53E4-FE0F-24B7-6E2C3AE4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AI-generated content may be incorrect.">
            <a:extLst>
              <a:ext uri="{FF2B5EF4-FFF2-40B4-BE49-F238E27FC236}">
                <a16:creationId xmlns:a16="http://schemas.microsoft.com/office/drawing/2014/main" id="{6FDFA597-9A09-D12E-3333-2446ED32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46" y="0"/>
            <a:ext cx="4170598" cy="6672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A16A8-A364-B802-1FDE-F2060695E919}"/>
              </a:ext>
            </a:extLst>
          </p:cNvPr>
          <p:cNvSpPr txBox="1">
            <a:spLocks/>
          </p:cNvSpPr>
          <p:nvPr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100" b="0" i="0" u="none" kern="1200">
                <a:latin typeface="+mj-lt"/>
                <a:ea typeface="CiscoSansTT Thin" charset="0"/>
                <a:cs typeface="CiscoSansTT Thin" charset="0"/>
              </a:rPr>
              <a:t>Architecture Diagram &amp; Integrated Tools</a:t>
            </a:r>
          </a:p>
        </p:txBody>
      </p:sp>
    </p:spTree>
    <p:extLst>
      <p:ext uri="{BB962C8B-B14F-4D97-AF65-F5344CB8AC3E}">
        <p14:creationId xmlns:p14="http://schemas.microsoft.com/office/powerpoint/2010/main" val="49377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4798-F6FD-E094-2EF2-40094D04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BB63-1C01-ADC7-1285-083EBBCF59D7}"/>
              </a:ext>
            </a:extLst>
          </p:cNvPr>
          <p:cNvSpPr txBox="1">
            <a:spLocks/>
          </p:cNvSpPr>
          <p:nvPr/>
        </p:nvSpPr>
        <p:spPr>
          <a:xfrm>
            <a:off x="1540254" y="282919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One-Click Deployment- GitHub &amp; Helm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65D5D-DA90-3CFC-D771-8F91D4BCCD2C}"/>
              </a:ext>
            </a:extLst>
          </p:cNvPr>
          <p:cNvSpPr txBox="1"/>
          <p:nvPr/>
        </p:nvSpPr>
        <p:spPr>
          <a:xfrm>
            <a:off x="530852" y="1094380"/>
            <a:ext cx="10893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+mj-lt"/>
              </a:rPr>
              <a:t>We have focused on two critical areas: a highly simplified deployment process and a clean, logical code structure. This approach minimizes setup time and makes the project transparent and easy for our teams to contribute to.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BC189-FD3F-0092-E39F-C67660C8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73" y="1945279"/>
            <a:ext cx="2907716" cy="435789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7134E-C74F-9F0C-3346-984E95EC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28" y="1945279"/>
            <a:ext cx="2907716" cy="435789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62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55F8-FBD5-A3C7-E3A6-1465E84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E8A3-9837-FAFD-02F7-F3980FE00254}"/>
              </a:ext>
            </a:extLst>
          </p:cNvPr>
          <p:cNvSpPr txBox="1">
            <a:spLocks/>
          </p:cNvSpPr>
          <p:nvPr/>
        </p:nvSpPr>
        <p:spPr>
          <a:xfrm>
            <a:off x="1589950" y="332615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Key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946A7-7DB9-128A-F949-748D218BACCE}"/>
              </a:ext>
            </a:extLst>
          </p:cNvPr>
          <p:cNvSpPr txBox="1"/>
          <p:nvPr/>
        </p:nvSpPr>
        <p:spPr>
          <a:xfrm>
            <a:off x="402417" y="1593276"/>
            <a:ext cx="514516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+mj-lt"/>
              </a:rPr>
              <a:t>This platform would deliver a comprehensive suite of monitoring capabilities, providing deep visibility across the entire technology stack which will have 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Metrics Monitoring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Network Visibility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Log Management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Visualization &amp; Alerting</a:t>
            </a:r>
          </a:p>
          <a:p>
            <a:pPr>
              <a:spcAft>
                <a:spcPts val="1200"/>
              </a:spcAft>
            </a:pPr>
            <a:endParaRPr lang="en-US" sz="16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4D337-072F-0F15-B8FF-2638E0E3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22" y="1593276"/>
            <a:ext cx="5320452" cy="435789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87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B15D5-4D0A-9048-4E04-A802F4461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4F29-D2BC-6C25-FD02-11967706704B}"/>
              </a:ext>
            </a:extLst>
          </p:cNvPr>
          <p:cNvSpPr txBox="1">
            <a:spLocks/>
          </p:cNvSpPr>
          <p:nvPr/>
        </p:nvSpPr>
        <p:spPr>
          <a:xfrm>
            <a:off x="1460741" y="312738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Helm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CDB56-A09E-A37A-D98B-0CE2F442FF97}"/>
              </a:ext>
            </a:extLst>
          </p:cNvPr>
          <p:cNvSpPr txBox="1"/>
          <p:nvPr/>
        </p:nvSpPr>
        <p:spPr>
          <a:xfrm>
            <a:off x="1167341" y="1823736"/>
            <a:ext cx="16653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This Helm chart bundles all observability components into a single, easy-to-deploy package. Here is the folder structure and a summary of its key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B05E2-82FB-0845-9477-F02CD801E3D9}"/>
              </a:ext>
            </a:extLst>
          </p:cNvPr>
          <p:cNvSpPr txBox="1"/>
          <p:nvPr/>
        </p:nvSpPr>
        <p:spPr>
          <a:xfrm>
            <a:off x="3847003" y="676905"/>
            <a:ext cx="9348849" cy="5755422"/>
          </a:xfrm>
          <a:prstGeom prst="rect">
            <a:avLst/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helm-kube-observability-stack/</a:t>
            </a:r>
          </a:p>
          <a:p>
            <a:r>
              <a:rPr lang="en-US" sz="1600" dirty="0">
                <a:latin typeface="+mj-lt"/>
              </a:rPr>
              <a:t>├── charts/                           # (Optional) Subcharts if needed</a:t>
            </a:r>
          </a:p>
          <a:p>
            <a:r>
              <a:rPr lang="en-US" sz="1600" dirty="0">
                <a:latin typeface="+mj-lt"/>
              </a:rPr>
              <a:t>├── templates/                        # Contains all Kubernetes manifest templates</a:t>
            </a:r>
          </a:p>
          <a:p>
            <a:r>
              <a:rPr lang="en-US" sz="1600" dirty="0">
                <a:latin typeface="+mj-lt"/>
              </a:rPr>
              <a:t>│   ├── grafana-deployment.yaml             # Deploys Grafana Pod</a:t>
            </a:r>
          </a:p>
          <a:p>
            <a:r>
              <a:rPr lang="en-US" sz="1600" dirty="0">
                <a:latin typeface="+mj-lt"/>
              </a:rPr>
              <a:t>│   ├── grafana-service.yaml               # Exposes Grafana service</a:t>
            </a:r>
          </a:p>
          <a:p>
            <a:r>
              <a:rPr lang="en-US" sz="1600" dirty="0">
                <a:latin typeface="+mj-lt"/>
              </a:rPr>
              <a:t>│   ├── loki-deployment.yaml               # Loki for log aggregation</a:t>
            </a:r>
          </a:p>
          <a:p>
            <a:r>
              <a:rPr lang="en-US" sz="1600" dirty="0">
                <a:latin typeface="+mj-lt"/>
              </a:rPr>
              <a:t>│   ├── loki-service.yaml</a:t>
            </a:r>
          </a:p>
          <a:p>
            <a:r>
              <a:rPr lang="en-US" sz="1600" dirty="0">
                <a:latin typeface="+mj-lt"/>
              </a:rPr>
              <a:t>│   ├── node-exporter-daemonset.yaml       # Node-level metrics collection</a:t>
            </a:r>
          </a:p>
          <a:p>
            <a:r>
              <a:rPr lang="en-US" sz="1600" dirty="0">
                <a:latin typeface="+mj-lt"/>
              </a:rPr>
              <a:t>│   ├── node-exporter-service.yaml</a:t>
            </a:r>
          </a:p>
          <a:p>
            <a:r>
              <a:rPr lang="en-US" sz="1600" dirty="0">
                <a:latin typeface="+mj-lt"/>
              </a:rPr>
              <a:t>│   ├── prometheus-deployment.yaml         # Prometheus core service</a:t>
            </a:r>
          </a:p>
          <a:p>
            <a:r>
              <a:rPr lang="en-US" sz="1600" dirty="0">
                <a:latin typeface="+mj-lt"/>
              </a:rPr>
              <a:t>│   ├── prometheus-service.yaml</a:t>
            </a:r>
          </a:p>
          <a:p>
            <a:r>
              <a:rPr lang="en-US" sz="1600" dirty="0">
                <a:latin typeface="+mj-lt"/>
              </a:rPr>
              <a:t>│   ├── prometheus-config.yaml             # Prometheus scrape config</a:t>
            </a:r>
          </a:p>
          <a:p>
            <a:r>
              <a:rPr lang="en-US" sz="1600" dirty="0">
                <a:latin typeface="+mj-lt"/>
              </a:rPr>
              <a:t>│   ├── promtail-deployment.yaml           # Promtail for log shipping</a:t>
            </a:r>
          </a:p>
          <a:p>
            <a:r>
              <a:rPr lang="en-US" sz="1600" dirty="0">
                <a:latin typeface="+mj-lt"/>
              </a:rPr>
              <a:t>│   ├── promtail-service.yaml</a:t>
            </a:r>
          </a:p>
          <a:p>
            <a:r>
              <a:rPr lang="en-US" sz="1600" dirty="0">
                <a:latin typeface="+mj-lt"/>
              </a:rPr>
              <a:t>│   ├── promtail-config.yaml</a:t>
            </a:r>
          </a:p>
          <a:p>
            <a:r>
              <a:rPr lang="en-US" sz="1600" dirty="0">
                <a:latin typeface="+mj-lt"/>
              </a:rPr>
              <a:t>│   ├── blackbox-exporter-deployment.yaml  # For probing HTTP, ICMP, DNS, etc.</a:t>
            </a:r>
          </a:p>
          <a:p>
            <a:r>
              <a:rPr lang="en-US" sz="1600" dirty="0">
                <a:latin typeface="+mj-lt"/>
              </a:rPr>
              <a:t>│   ├── blackbox-exporter-service.yaml</a:t>
            </a:r>
          </a:p>
          <a:p>
            <a:r>
              <a:rPr lang="en-US" sz="1600" dirty="0">
                <a:latin typeface="+mj-lt"/>
              </a:rPr>
              <a:t>│   ├── blackbox-exporter-config.yaml</a:t>
            </a:r>
          </a:p>
          <a:p>
            <a:r>
              <a:rPr lang="en-US" sz="1600" dirty="0">
                <a:latin typeface="+mj-lt"/>
              </a:rPr>
              <a:t>│   ├── namespace.yaml                     # Creates a dedicated namespace</a:t>
            </a:r>
          </a:p>
          <a:p>
            <a:r>
              <a:rPr lang="en-US" sz="1600" dirty="0">
                <a:latin typeface="+mj-lt"/>
              </a:rPr>
              <a:t>│   ├── ingress.yaml                       # Ingress for UI access</a:t>
            </a:r>
          </a:p>
          <a:p>
            <a:r>
              <a:rPr lang="en-US" sz="1600" dirty="0">
                <a:latin typeface="+mj-lt"/>
              </a:rPr>
              <a:t>│   ├── NOTES.txt                          # Helm notes shown after install</a:t>
            </a:r>
          </a:p>
          <a:p>
            <a:r>
              <a:rPr lang="en-US" sz="1600" dirty="0">
                <a:latin typeface="+mj-lt"/>
              </a:rPr>
              <a:t>├── values.yaml                       # User-configurable settings for all components</a:t>
            </a:r>
          </a:p>
          <a:p>
            <a:r>
              <a:rPr lang="en-US" sz="1600" dirty="0">
                <a:latin typeface="+mj-lt"/>
              </a:rPr>
              <a:t>├── Chart.yaml                        # Chart metadata (name, version, etc.)</a:t>
            </a:r>
          </a:p>
        </p:txBody>
      </p:sp>
    </p:spTree>
    <p:extLst>
      <p:ext uri="{BB962C8B-B14F-4D97-AF65-F5344CB8AC3E}">
        <p14:creationId xmlns:p14="http://schemas.microsoft.com/office/powerpoint/2010/main" val="198936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A9D6-B1AD-2073-B245-5B9975A3A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5E28-CE0F-7CD3-1D98-78383C35FB36}"/>
              </a:ext>
            </a:extLst>
          </p:cNvPr>
          <p:cNvSpPr txBox="1">
            <a:spLocks/>
          </p:cNvSpPr>
          <p:nvPr/>
        </p:nvSpPr>
        <p:spPr>
          <a:xfrm>
            <a:off x="1510436" y="282920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Roadmap &amp;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8E8D8-7FA5-DA6F-FBE1-B4E50BFD8EC2}"/>
              </a:ext>
            </a:extLst>
          </p:cNvPr>
          <p:cNvSpPr txBox="1"/>
          <p:nvPr/>
        </p:nvSpPr>
        <p:spPr>
          <a:xfrm>
            <a:off x="542710" y="1011254"/>
            <a:ext cx="11106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Open-source tools are generally good and budget-friendly way to start. But each tool by itself has some limitations. To make this a proper solution, we must plan for these limitations.</a:t>
            </a:r>
          </a:p>
          <a:p>
            <a:r>
              <a:rPr lang="en-US" sz="1600" dirty="0">
                <a:latin typeface="+mj-lt"/>
              </a:rPr>
              <a:t>So, in the next phase of the project, our plan is to add some other tools. This will help us cover the more advanced monitoring requirements and make sure we have a complete solution.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AB14F-7D9F-6866-2001-3F80FBEA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31" y="2335326"/>
            <a:ext cx="3872431" cy="834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B5034-2DC0-B306-E2BB-422D72BE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1" y="3170274"/>
            <a:ext cx="3411210" cy="3482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4F042-1513-681D-2DB1-26D3D442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22" y="2429427"/>
            <a:ext cx="3968750" cy="705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85CA4-281C-316F-ED86-41418A46B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122" y="3170274"/>
            <a:ext cx="3968750" cy="36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6B2E-4749-0B67-F1C1-1BBFD871E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A292E-2484-8AA5-C02A-8046408A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70" y="1157302"/>
            <a:ext cx="5167125" cy="4696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503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Cisco Corporate Light Theme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Light Theme" id="{2C127CCE-9BBD-0A4A-B985-8B9D79EDE019}" vid="{4B88EE8F-CA08-4440-8D39-DC644B01FC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 Corporate Light Theme</Template>
  <TotalTime>122479</TotalTime>
  <Words>465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CiscoSansTT Light</vt:lpstr>
      <vt:lpstr>Calibri</vt:lpstr>
      <vt:lpstr>CiscoSansTT</vt:lpstr>
      <vt:lpstr>Arial</vt:lpstr>
      <vt:lpstr>CiscoSansTT ExtraLight</vt:lpstr>
      <vt:lpstr>Cisco Corporate Light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Sandeep Kumar (skumark5)</cp:lastModifiedBy>
  <cp:revision>1399</cp:revision>
  <cp:lastPrinted>2022-03-18T19:12:29Z</cp:lastPrinted>
  <dcterms:created xsi:type="dcterms:W3CDTF">2014-07-09T19:55:36Z</dcterms:created>
  <dcterms:modified xsi:type="dcterms:W3CDTF">2025-07-25T12:43:19Z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2024-04-23T21:11:54Z</vt:lpwstr>
  </property>
  <property fmtid="{D5CDD505-2E9C-101B-9397-08002B2CF9AE}" pid="4" name="MSIP_Label_c8f49a32-fde3-48a5-9266-b5b0972a22dc_Method">
    <vt:lpwstr>Privileged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8c31ecd0-5b90-4719-9b49-c3403fe23d8c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2023 Cisco Template Master:8</vt:lpwstr>
  </property>
  <property fmtid="{D5CDD505-2E9C-101B-9397-08002B2CF9AE}" pid="10" name="ClassificationContentMarkingFooterText">
    <vt:lpwstr>Cisco Confidential</vt:lpwstr>
  </property>
</Properties>
</file>